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60"/>
  </p:normalViewPr>
  <p:slideViewPr>
    <p:cSldViewPr>
      <p:cViewPr varScale="1">
        <p:scale>
          <a:sx n="109" d="100"/>
          <a:sy n="109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73BA-A41C-4ED4-9C7B-3C0C53DA3D27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D1F43-A8C2-4DB9-A461-DEE4F59EA5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D1F43-A8C2-4DB9-A461-DEE4F59EA58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1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4AC5-95FE-463C-967F-C06D7FC0FB28}" type="datetimeFigureOut">
              <a:rPr lang="en-GB" smtClean="0"/>
              <a:pPr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3319-FFC6-49B4-8650-127F12BA65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Welcome to Hyde Class!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r>
              <a:rPr lang="en-GB" dirty="0" smtClean="0"/>
              <a:t>Year R and Year 1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5661248"/>
            <a:ext cx="763284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</a:rPr>
              <a:t>Love, Courage and Hope</a:t>
            </a:r>
          </a:p>
        </p:txBody>
      </p:sp>
      <p:pic>
        <p:nvPicPr>
          <p:cNvPr id="21658" name="Picture 1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2656"/>
            <a:ext cx="15716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1600" dirty="0" err="1" smtClean="0"/>
              <a:t>Otrack</a:t>
            </a:r>
            <a:r>
              <a:rPr lang="en-GB" sz="1600" dirty="0" smtClean="0"/>
              <a:t> is the assessment system that we use. You will be informed of your child’s progress at several points of the year. </a:t>
            </a:r>
            <a:br>
              <a:rPr lang="en-GB" sz="1600" dirty="0" smtClean="0"/>
            </a:br>
            <a:r>
              <a:rPr lang="en-GB" sz="1600" dirty="0" smtClean="0"/>
              <a:t>It is colour coded:</a:t>
            </a:r>
          </a:p>
          <a:p>
            <a:pPr>
              <a:buNone/>
            </a:pPr>
            <a:r>
              <a:rPr lang="en-GB" sz="1600" dirty="0" smtClean="0"/>
              <a:t>	</a:t>
            </a:r>
            <a:r>
              <a:rPr lang="en-GB" sz="1600" dirty="0">
                <a:solidFill>
                  <a:srgbClr val="FF0000"/>
                </a:solidFill>
              </a:rPr>
              <a:t>R</a:t>
            </a:r>
            <a:r>
              <a:rPr lang="en-GB" sz="1600" dirty="0" smtClean="0">
                <a:solidFill>
                  <a:srgbClr val="FF0000"/>
                </a:solidFill>
              </a:rPr>
              <a:t>ed</a:t>
            </a:r>
            <a:r>
              <a:rPr lang="en-GB" sz="1600" dirty="0" smtClean="0"/>
              <a:t> –Not understood </a:t>
            </a:r>
            <a:br>
              <a:rPr lang="en-GB" sz="1600" dirty="0" smtClean="0"/>
            </a:b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GB" sz="1600" dirty="0" smtClean="0"/>
              <a:t> – Has shown some understanding </a:t>
            </a:r>
          </a:p>
          <a:p>
            <a:pPr>
              <a:buNone/>
            </a:pPr>
            <a:r>
              <a:rPr lang="en-GB" sz="1600" dirty="0" smtClean="0"/>
              <a:t>	</a:t>
            </a:r>
            <a:r>
              <a:rPr lang="en-GB" sz="1600" dirty="0">
                <a:solidFill>
                  <a:srgbClr val="00B050"/>
                </a:solidFill>
              </a:rPr>
              <a:t>G</a:t>
            </a:r>
            <a:r>
              <a:rPr lang="en-GB" sz="1600" dirty="0" smtClean="0">
                <a:solidFill>
                  <a:srgbClr val="00B050"/>
                </a:solidFill>
              </a:rPr>
              <a:t>reen</a:t>
            </a:r>
            <a:r>
              <a:rPr lang="en-GB" sz="1600" dirty="0" smtClean="0"/>
              <a:t> – Understood</a:t>
            </a:r>
          </a:p>
          <a:p>
            <a:pPr>
              <a:buNone/>
            </a:pPr>
            <a:r>
              <a:rPr lang="en-GB" sz="1600" dirty="0" smtClean="0"/>
              <a:t>        </a:t>
            </a:r>
            <a:r>
              <a:rPr lang="en-GB" sz="1600" dirty="0" smtClean="0">
                <a:solidFill>
                  <a:srgbClr val="7030A0"/>
                </a:solidFill>
              </a:rPr>
              <a:t>Purple</a:t>
            </a:r>
            <a:r>
              <a:rPr lang="en-GB" sz="1600" dirty="0" smtClean="0"/>
              <a:t> – Understood and can apply in other contexts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Year 1 have their phonics screening in June </a:t>
            </a:r>
            <a:r>
              <a:rPr lang="en-US" sz="1600" dirty="0" smtClean="0"/>
              <a:t>(we will provide more information about this nearer the time)</a:t>
            </a:r>
            <a:br>
              <a:rPr lang="en-US" sz="1600" dirty="0" smtClean="0"/>
            </a:br>
            <a:endParaRPr lang="en-GB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Every 6 weeks we complete a 1:1 phonics assessment to track how well each child is keeping up with the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. Children are then put into catch up groups if they need additional help. </a:t>
            </a:r>
          </a:p>
          <a:p>
            <a:endParaRPr lang="en-US" sz="1800" dirty="0" smtClean="0"/>
          </a:p>
          <a:p>
            <a:r>
              <a:rPr lang="en-GB" sz="1800" dirty="0" smtClean="0"/>
              <a:t>Parents</a:t>
            </a:r>
            <a:r>
              <a:rPr lang="en-GB" sz="1800" dirty="0"/>
              <a:t>’ evening (usually in the Autumn and Spring term) 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/>
              <a:t>End of year report (Summer term)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Ways to help/Homework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Read little and often at home. Short bursts of 10 minutes a day is ideal. Minimum of 4 reads per week. Please do make time to let your child show off their reading skills by accessing the Collins </a:t>
            </a:r>
            <a:r>
              <a:rPr lang="en-US" sz="2000" dirty="0" err="1" smtClean="0"/>
              <a:t>ebook</a:t>
            </a:r>
            <a:r>
              <a:rPr lang="en-US" sz="2000" dirty="0" smtClean="0"/>
              <a:t> each week.</a:t>
            </a:r>
          </a:p>
          <a:p>
            <a:r>
              <a:rPr lang="en-US" sz="2000" dirty="0" smtClean="0"/>
              <a:t>Complete weekly number bond pond, My </a:t>
            </a:r>
            <a:r>
              <a:rPr lang="en-US" sz="2000" dirty="0" err="1" smtClean="0"/>
              <a:t>Maths</a:t>
            </a:r>
            <a:r>
              <a:rPr lang="en-US" sz="2000" dirty="0" smtClean="0"/>
              <a:t> and spelling homework for Year 1. </a:t>
            </a:r>
          </a:p>
          <a:p>
            <a:r>
              <a:rPr lang="en-US" sz="2000" dirty="0" smtClean="0"/>
              <a:t>Use </a:t>
            </a:r>
            <a:r>
              <a:rPr lang="en-US" sz="2000" dirty="0" err="1" smtClean="0"/>
              <a:t>Letterjoin</a:t>
            </a:r>
            <a:r>
              <a:rPr lang="en-US" sz="2000" dirty="0" smtClean="0"/>
              <a:t> to </a:t>
            </a:r>
            <a:r>
              <a:rPr lang="en-US" sz="2000" dirty="0" err="1" smtClean="0"/>
              <a:t>practise</a:t>
            </a:r>
            <a:r>
              <a:rPr lang="en-US" sz="2000" dirty="0" smtClean="0"/>
              <a:t> handwriting and correct number formation.</a:t>
            </a:r>
          </a:p>
          <a:p>
            <a:r>
              <a:rPr lang="en-US" sz="2000" dirty="0" err="1" smtClean="0"/>
              <a:t>Maths</a:t>
            </a:r>
            <a:r>
              <a:rPr lang="en-US" sz="2000" dirty="0" smtClean="0"/>
              <a:t> games - e.g. notice numbers on front doors and add them up, When paying for shopping can you </a:t>
            </a:r>
            <a:r>
              <a:rPr lang="en-US" sz="2000" dirty="0" err="1" smtClean="0"/>
              <a:t>recognise</a:t>
            </a:r>
            <a:r>
              <a:rPr lang="en-US" sz="2000" dirty="0" smtClean="0"/>
              <a:t> the coins, add up the total? Count forwards and backwards. Count in ones, twos,  fives and tens.</a:t>
            </a:r>
          </a:p>
          <a:p>
            <a:r>
              <a:rPr lang="en-US" sz="2000" dirty="0" smtClean="0"/>
              <a:t>Use the sheets which are stuck into your child’s orange book to support them in their phonics skills and word recognition.</a:t>
            </a:r>
          </a:p>
          <a:p>
            <a:r>
              <a:rPr lang="en-US" sz="2000" dirty="0" smtClean="0"/>
              <a:t>Ensure that your child’s orange book is in school everyday.</a:t>
            </a:r>
          </a:p>
          <a:p>
            <a:r>
              <a:rPr lang="en-US" sz="2000" dirty="0" smtClean="0"/>
              <a:t>If your child brings a snack to school, please ensure that it is healthy – no cakes, crisps or chocolate please.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Please speak to class teachers if you have any concerns, the end of the day is best. If you want to get a message to us, email the school office. If something isn’t quite right we’d rather hear about it from you</a:t>
            </a:r>
          </a:p>
          <a:p>
            <a:r>
              <a:rPr lang="en-GB" dirty="0" smtClean="0"/>
              <a:t>If we don’t deal with your concern to your satisfaction, please speak to Mrs Inglis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Thank you for your support!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4984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636912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It will be a year of lots of learning and lots of fun!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Any questions? 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Monday and Tuesday - Mrs France</a:t>
            </a:r>
          </a:p>
          <a:p>
            <a:r>
              <a:rPr lang="en-GB" dirty="0" smtClean="0"/>
              <a:t>Wednesday to Friday - Mrs Maidment</a:t>
            </a:r>
          </a:p>
          <a:p>
            <a:r>
              <a:rPr lang="en-GB" dirty="0" smtClean="0"/>
              <a:t>LSA Monday, Tuesday, Thursday and Friday - Mrs Wright </a:t>
            </a:r>
          </a:p>
          <a:p>
            <a:r>
              <a:rPr lang="en-GB" dirty="0" smtClean="0"/>
              <a:t>LSA </a:t>
            </a:r>
            <a:r>
              <a:rPr lang="en-US" dirty="0" smtClean="0"/>
              <a:t>Wednesday – </a:t>
            </a:r>
            <a:r>
              <a:rPr lang="en-US" dirty="0" err="1" smtClean="0"/>
              <a:t>Mrs</a:t>
            </a:r>
            <a:r>
              <a:rPr lang="en-US" dirty="0" smtClean="0"/>
              <a:t> Simmons</a:t>
            </a:r>
          </a:p>
          <a:p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Arturi</a:t>
            </a:r>
            <a:r>
              <a:rPr lang="en-US" dirty="0" smtClean="0"/>
              <a:t> covers the Teachers’ PPA (planning, preparation and assessment) time.</a:t>
            </a:r>
          </a:p>
          <a:p>
            <a:r>
              <a:rPr lang="en-US" dirty="0" smtClean="0"/>
              <a:t>PE days are Monday and Wednesday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Year R/1 Timetable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446144"/>
              </p:ext>
            </p:extLst>
          </p:nvPr>
        </p:nvGraphicFramePr>
        <p:xfrm>
          <a:off x="251520" y="1628800"/>
          <a:ext cx="8640960" cy="54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28852243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046923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8:50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9:00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10:10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10:30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10:45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12:00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1:00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2.30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i="0" dirty="0" smtClean="0"/>
                        <a:t>M</a:t>
                      </a:r>
                      <a:endParaRPr lang="en-GB" sz="1600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Register</a:t>
                      </a:r>
                    </a:p>
                  </a:txBody>
                  <a:tcPr vert="vert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800" dirty="0" smtClean="0"/>
                        <a:t>Phonics</a:t>
                      </a:r>
                      <a:r>
                        <a:rPr lang="en-US" sz="1800" baseline="0" dirty="0" smtClean="0"/>
                        <a:t> (taught in Year groups) </a:t>
                      </a: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Maths</a:t>
                      </a:r>
                      <a:r>
                        <a:rPr lang="en-US" sz="1800" dirty="0" smtClean="0"/>
                        <a:t> or English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Followed by</a:t>
                      </a:r>
                    </a:p>
                    <a:p>
                      <a:pPr algn="ctr"/>
                      <a:r>
                        <a:rPr lang="en-US" sz="1800" dirty="0" smtClean="0"/>
                        <a:t>Child</a:t>
                      </a:r>
                      <a:r>
                        <a:rPr lang="en-US" sz="1800" baseline="0" dirty="0" smtClean="0"/>
                        <a:t> initiated activities (Discovery time) and group work</a:t>
                      </a:r>
                      <a:endParaRPr lang="en-US" sz="18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Collective Worship (9:00</a:t>
                      </a:r>
                      <a:r>
                        <a:rPr lang="en-GB" sz="1600" baseline="0" dirty="0" smtClean="0"/>
                        <a:t> on a Friday) </a:t>
                      </a:r>
                      <a:endParaRPr lang="en-GB" sz="1600" dirty="0"/>
                    </a:p>
                  </a:txBody>
                  <a:tcPr vert="vert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 </a:t>
                      </a:r>
                      <a:r>
                        <a:rPr lang="en-GB" sz="1800" dirty="0" smtClean="0"/>
                        <a:t>Break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vert="vert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en-US" sz="1800" dirty="0" err="1" smtClean="0"/>
                        <a:t>Maths</a:t>
                      </a:r>
                      <a:r>
                        <a:rPr lang="en-US" sz="1800" dirty="0" smtClean="0"/>
                        <a:t> or English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Followed by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Child</a:t>
                      </a:r>
                      <a:r>
                        <a:rPr lang="en-US" sz="1800" baseline="0" dirty="0" smtClean="0"/>
                        <a:t> initiated activities (Discovery time) and  group work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 Lunch</a:t>
                      </a:r>
                      <a:endParaRPr lang="en-GB" dirty="0"/>
                    </a:p>
                  </a:txBody>
                  <a:tcPr vert="vert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Register</a:t>
                      </a:r>
                    </a:p>
                  </a:txBody>
                  <a:tcPr vert="vert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P.E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endParaRPr lang="en-GB" sz="1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Little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Wandle</a:t>
                      </a:r>
                      <a:r>
                        <a:rPr lang="en-US" sz="1800" baseline="0" dirty="0" smtClean="0"/>
                        <a:t> Reading Groups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 </a:t>
                      </a:r>
                      <a:endParaRPr lang="en-US" sz="1800" dirty="0" smtClean="0"/>
                    </a:p>
                  </a:txBody>
                  <a:tcPr vert="vert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Foundation</a:t>
                      </a:r>
                      <a:r>
                        <a:rPr lang="en-US" sz="1400" baseline="0" dirty="0" smtClean="0"/>
                        <a:t> subjects e.g. Art &amp; DT,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Discovery time and group work 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824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 err="1" smtClean="0"/>
                        <a:t>Tu</a:t>
                      </a:r>
                      <a:endParaRPr lang="en-GB" sz="1600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i="0" dirty="0" smtClean="0"/>
                        <a:t>W</a:t>
                      </a:r>
                      <a:endParaRPr lang="en-GB" sz="1600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0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P.E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endParaRPr lang="en-US" sz="1400" baseline="0" dirty="0" smtClean="0"/>
                    </a:p>
                    <a:p>
                      <a:pPr algn="ctr"/>
                      <a:endParaRPr lang="en-US" sz="1400" baseline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347263"/>
                  </a:ext>
                </a:extLst>
              </a:tr>
              <a:tr h="112048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i="0" dirty="0" err="1" smtClean="0"/>
                        <a:t>Th</a:t>
                      </a:r>
                      <a:endParaRPr lang="en-GB" sz="1600" b="1" i="0" dirty="0" smtClean="0"/>
                    </a:p>
                    <a:p>
                      <a:pPr algn="ctr"/>
                      <a:endParaRPr lang="en-GB" sz="1600" b="1" i="0" dirty="0" smtClean="0"/>
                    </a:p>
                    <a:p>
                      <a:pPr algn="ctr"/>
                      <a:endParaRPr lang="en-GB" sz="1600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aseline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608">
                <a:tc vMerge="1">
                  <a:txBody>
                    <a:bodyPr/>
                    <a:lstStyle/>
                    <a:p>
                      <a:pPr algn="ctr"/>
                      <a:endParaRPr lang="en-GB" sz="1600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dirty="0" smtClean="0"/>
                        <a:t>Foundation</a:t>
                      </a:r>
                      <a:r>
                        <a:rPr lang="en-US" sz="1400" baseline="0" dirty="0" smtClean="0"/>
                        <a:t> subjects e.g. PSHE, Geography, History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Discovery time and group work </a:t>
                      </a:r>
                      <a:endParaRPr lang="en-US" sz="1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5744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dirty="0" smtClean="0"/>
                        <a:t>F</a:t>
                      </a:r>
                      <a:endParaRPr lang="en-GB" sz="1600" b="1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161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7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Reading badges are awarded for 50, 100 and 150 reads. Please keep a count of the number of reads your child has done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Reading can be online (Reading Eggs, Collins </a:t>
            </a:r>
            <a:r>
              <a:rPr lang="en-GB" dirty="0" err="1" smtClean="0"/>
              <a:t>Ebook</a:t>
            </a:r>
            <a:r>
              <a:rPr lang="en-GB" dirty="0" smtClean="0"/>
              <a:t>) or ‘real’ books.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Encourage your child to read as often as possible. 10 minutes a day is ideal. Minimum of 4 reads per week. </a:t>
            </a:r>
          </a:p>
          <a:p>
            <a:r>
              <a:rPr lang="en-GB" dirty="0"/>
              <a:t>If they are too tired to read, hunt for digraphs. These can be found inside your child’s orange record book.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Phonics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children will have a phonics check in June 2024</a:t>
            </a:r>
          </a:p>
          <a:p>
            <a:r>
              <a:rPr lang="en-GB" dirty="0" smtClean="0"/>
              <a:t>Year 1 will have daily phonics lessons</a:t>
            </a:r>
          </a:p>
          <a:p>
            <a:r>
              <a:rPr lang="en-GB" dirty="0" smtClean="0"/>
              <a:t>Year 1 need regular practise of their phonic sounds these can be found in their orange record book on the weekly phonics home learning sheets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Spelling – Year 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2080" y="1772816"/>
            <a:ext cx="3384376" cy="9361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Every week, your child will be set a spelling game on Spelling Shed.</a:t>
            </a:r>
          </a:p>
          <a:p>
            <a:r>
              <a:rPr lang="en-GB" dirty="0"/>
              <a:t>Spellings will not be tested, but will be checked and assessed through your child’s ability to use them in their </a:t>
            </a:r>
            <a:r>
              <a:rPr lang="en-GB" dirty="0" smtClean="0"/>
              <a:t>writing and in their daily phonics lesson.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3284984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</a:t>
            </a:r>
            <a:r>
              <a:rPr lang="en-GB" dirty="0" smtClean="0"/>
              <a:t>the </a:t>
            </a:r>
            <a:r>
              <a:rPr lang="en-GB" dirty="0"/>
              <a:t>main game, children start by seeing and hearing the word before selecting the letters they need from a given selection. As the difficulty increases, the support lessens and children spell the words using a keyboard.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My Maths and Number Bond Pond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Every week a task will be set on the online maths homework site ‘My Maths’. This is to be completed by the following week.</a:t>
            </a:r>
          </a:p>
          <a:p>
            <a:r>
              <a:rPr lang="en-GB" dirty="0" smtClean="0"/>
              <a:t>Your child has their individual login details in their orange record book.</a:t>
            </a:r>
          </a:p>
          <a:p>
            <a:r>
              <a:rPr lang="en-GB" dirty="0" smtClean="0"/>
              <a:t>Number Bond Pond is our mental maths challenge. </a:t>
            </a:r>
          </a:p>
          <a:p>
            <a:r>
              <a:rPr lang="en-GB" dirty="0" smtClean="0"/>
              <a:t>The number bond set your child is currently on will be highlighted in their orange book</a:t>
            </a:r>
            <a:r>
              <a:rPr lang="en-GB" dirty="0"/>
              <a:t> </a:t>
            </a:r>
            <a:r>
              <a:rPr lang="en-GB" dirty="0" smtClean="0"/>
              <a:t>and will be tested every Friday in class.</a:t>
            </a:r>
          </a:p>
          <a:p>
            <a:r>
              <a:rPr lang="en-GB" dirty="0" smtClean="0"/>
              <a:t>Please practise regularly at home to enable your child to progress up to the next level each week.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Handwriting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Your child has a login to our handwriting scheme </a:t>
            </a:r>
            <a:r>
              <a:rPr lang="en-GB" dirty="0" err="1" smtClean="0"/>
              <a:t>Letterjoin</a:t>
            </a:r>
            <a:r>
              <a:rPr lang="en-GB" dirty="0"/>
              <a:t> </a:t>
            </a:r>
            <a:r>
              <a:rPr lang="en-GB" dirty="0" smtClean="0"/>
              <a:t>in their orange record book.</a:t>
            </a:r>
          </a:p>
          <a:p>
            <a:r>
              <a:rPr lang="en-GB" dirty="0" err="1" smtClean="0"/>
              <a:t>Letterjoin</a:t>
            </a:r>
            <a:r>
              <a:rPr lang="en-GB" dirty="0" smtClean="0"/>
              <a:t> can be accessed via a tablet or computer.</a:t>
            </a:r>
          </a:p>
          <a:p>
            <a:r>
              <a:rPr lang="en-GB" dirty="0" smtClean="0"/>
              <a:t>We use print in Year 1 (no lead in or out).</a:t>
            </a:r>
          </a:p>
          <a:p>
            <a:r>
              <a:rPr lang="en-US" dirty="0" smtClean="0"/>
              <a:t>Feel free to </a:t>
            </a:r>
            <a:r>
              <a:rPr lang="en-US" dirty="0" err="1" smtClean="0"/>
              <a:t>practise</a:t>
            </a:r>
            <a:r>
              <a:rPr lang="en-US" dirty="0" smtClean="0"/>
              <a:t> handwriting at home with your child using their </a:t>
            </a:r>
            <a:r>
              <a:rPr lang="en-US" dirty="0" err="1"/>
              <a:t>L</a:t>
            </a:r>
            <a:r>
              <a:rPr lang="en-US" dirty="0" err="1" smtClean="0"/>
              <a:t>etterjoin</a:t>
            </a:r>
            <a:r>
              <a:rPr lang="en-US" dirty="0" smtClean="0"/>
              <a:t> login.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Learning Gems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Diamond Power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Emerald Power</a:t>
            </a:r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Sapphire Power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Ruby Power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We </a:t>
            </a:r>
            <a:r>
              <a:rPr lang="en-US" sz="2000" dirty="0"/>
              <a:t>use these ‘learning gems’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at </a:t>
            </a:r>
            <a:r>
              <a:rPr lang="en-US" sz="2000" dirty="0"/>
              <a:t>school to encourage positive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learning </a:t>
            </a:r>
            <a:r>
              <a:rPr lang="en-US" sz="2000" dirty="0" err="1"/>
              <a:t>behaviours</a:t>
            </a:r>
            <a:r>
              <a:rPr lang="en-US" sz="2000" dirty="0"/>
              <a:t> in the classroom. 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Independence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Perseverance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Managing distractions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Collaboration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l="20059" t="14789" r="19762" b="29010"/>
          <a:stretch>
            <a:fillRect/>
          </a:stretch>
        </p:blipFill>
        <p:spPr bwMode="auto">
          <a:xfrm>
            <a:off x="3137040" y="1600200"/>
            <a:ext cx="143258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23236" t="15906" r="23216" b="15906"/>
          <a:stretch>
            <a:fillRect/>
          </a:stretch>
        </p:blipFill>
        <p:spPr bwMode="auto">
          <a:xfrm>
            <a:off x="3164559" y="2634020"/>
            <a:ext cx="1368152" cy="108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Image result for sapphire"/>
          <p:cNvPicPr>
            <a:picLocks noChangeAspect="1" noChangeArrowheads="1"/>
          </p:cNvPicPr>
          <p:nvPr/>
        </p:nvPicPr>
        <p:blipFill>
          <a:blip r:embed="rId4" cstate="print"/>
          <a:srcRect l="8894" t="6661" r="6613" b="11034"/>
          <a:stretch>
            <a:fillRect/>
          </a:stretch>
        </p:blipFill>
        <p:spPr bwMode="auto">
          <a:xfrm rot="5400000">
            <a:off x="3318955" y="3562900"/>
            <a:ext cx="864096" cy="1227926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966" y="4653993"/>
            <a:ext cx="1143000" cy="1190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982</Words>
  <Application>Microsoft Office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Welcome to Hyde Class!</vt:lpstr>
      <vt:lpstr>Staff</vt:lpstr>
      <vt:lpstr>Year R/1 Timetable </vt:lpstr>
      <vt:lpstr>Reading</vt:lpstr>
      <vt:lpstr>Phonics</vt:lpstr>
      <vt:lpstr>Spelling – Year 1</vt:lpstr>
      <vt:lpstr>My Maths and Number Bond Pond </vt:lpstr>
      <vt:lpstr>Handwriting </vt:lpstr>
      <vt:lpstr>Learning Gems</vt:lpstr>
      <vt:lpstr>Assessment</vt:lpstr>
      <vt:lpstr>Ways to help/Homework</vt:lpstr>
      <vt:lpstr>Concerns</vt:lpstr>
      <vt:lpstr>Thank you for your support!</vt:lpstr>
    </vt:vector>
  </TitlesOfParts>
  <Company>Elvetham Heath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Chaffers Class!</dc:title>
  <dc:creator>k.maidment</dc:creator>
  <cp:lastModifiedBy>M Wythe</cp:lastModifiedBy>
  <cp:revision>25</cp:revision>
  <cp:lastPrinted>2021-09-16T13:26:46Z</cp:lastPrinted>
  <dcterms:created xsi:type="dcterms:W3CDTF">2019-09-17T19:31:27Z</dcterms:created>
  <dcterms:modified xsi:type="dcterms:W3CDTF">2023-09-19T09:31:22Z</dcterms:modified>
</cp:coreProperties>
</file>